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83" r:id="rId5"/>
    <p:sldId id="329" r:id="rId6"/>
    <p:sldId id="431" r:id="rId7"/>
    <p:sldId id="361" r:id="rId8"/>
    <p:sldId id="434" r:id="rId9"/>
    <p:sldId id="435" r:id="rId10"/>
    <p:sldId id="436" r:id="rId11"/>
    <p:sldId id="438" r:id="rId12"/>
    <p:sldId id="437" r:id="rId13"/>
    <p:sldId id="439" r:id="rId14"/>
    <p:sldId id="440" r:id="rId15"/>
    <p:sldId id="381" r:id="rId16"/>
    <p:sldId id="406" r:id="rId17"/>
  </p:sldIdLst>
  <p:sldSz cx="12192000" cy="6858000"/>
  <p:notesSz cx="9388475" cy="7102475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Лекция 1" id="{ACC24B29-0CC7-491A-A98A-CF7CBDBE501E}">
          <p14:sldIdLst>
            <p14:sldId id="383"/>
            <p14:sldId id="329"/>
            <p14:sldId id="431"/>
            <p14:sldId id="361"/>
            <p14:sldId id="434"/>
            <p14:sldId id="435"/>
            <p14:sldId id="436"/>
            <p14:sldId id="438"/>
            <p14:sldId id="437"/>
            <p14:sldId id="439"/>
            <p14:sldId id="440"/>
            <p14:sldId id="38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AF"/>
    <a:srgbClr val="B50B3C"/>
    <a:srgbClr val="FFC000"/>
    <a:srgbClr val="F77DF1"/>
    <a:srgbClr val="2085B9"/>
    <a:srgbClr val="F8F808"/>
    <a:srgbClr val="FFFFB9"/>
    <a:srgbClr val="AC3201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7459" autoAdjust="0"/>
  </p:normalViewPr>
  <p:slideViewPr>
    <p:cSldViewPr snapToGrid="0">
      <p:cViewPr varScale="1">
        <p:scale>
          <a:sx n="164" d="100"/>
          <a:sy n="164" d="100"/>
        </p:scale>
        <p:origin x="2430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19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A5484A8C-32F5-4EA2-89BC-F4F20C2F1F2B}" type="datetime1">
              <a:rPr lang="ru-RU" noProof="1" smtClean="0"/>
              <a:t>13.01.2023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35349BE-49F4-4400-AFD2-1EF78FE6C96A}" type="datetime1">
              <a:rPr lang="ru-RU" noProof="1" smtClean="0"/>
              <a:pPr/>
              <a:t>13.01.2023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Чтобы использовать этот слайд анимированного заголовка с новым изображением: 1) Переместите верхнюю полупрозрачную фигуру в сторону. 2) Удалите изображение. 3) Щелкните значок рисунка, чтобы добавить новый рисунок. 4) Верните полупрозрачную фигуру в исходное положение. 5) Измените текст на слайде.</a:t>
            </a:r>
          </a:p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46301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25510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179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3918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0930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47992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42212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2759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6163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529137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4168631" y="2598128"/>
            <a:ext cx="3840480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8158238" y="2598128"/>
            <a:ext cx="3773077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Полилиния: Фигура 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ЩЕЛКНИТЕ, ЧТОБЫ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2879003" y="419101"/>
            <a:ext cx="9084398" cy="1364786"/>
          </a:xfrm>
        </p:spPr>
        <p:txBody>
          <a:bodyPr rtlCol="0"/>
          <a:lstStyle/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7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Объект 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Объект 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Образец заголовка</a:t>
            </a:r>
          </a:p>
        </p:txBody>
      </p:sp>
      <p:sp>
        <p:nvSpPr>
          <p:cNvPr id="17" name="Объект 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8" name="Объект 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#</a:t>
            </a:r>
          </a:p>
        </p:txBody>
      </p:sp>
      <p:sp>
        <p:nvSpPr>
          <p:cNvPr id="19" name="Объект 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0" name="Объект 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1" name="Объект 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изображения, или перейдите в сеть...</a:t>
            </a:r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2" name="Номер слайда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ru-RU" noProof="1" smtClean="0">
                <a:solidFill>
                  <a:schemeClr val="bg1"/>
                </a:solidFill>
              </a:rPr>
              <a:pPr/>
              <a:t>‹#›</a:t>
            </a:fld>
            <a:endParaRPr lang="ru-RU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1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2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Фотомакет 50/50</a:t>
            </a:r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РАЗДЕЛОВ с числ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 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Нижний колонтитул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ru-RU" noProof="1"/>
              <a:t>СТИЛЬ ОБРАЗЦА ЗАГОЛОВКА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904350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1"/>
              <a:t>Добавьте здесь заголовок раздела</a:t>
            </a:r>
          </a:p>
          <a:p>
            <a:pPr lvl="1" rtl="0"/>
            <a:r>
              <a:rPr lang="ru-RU" noProof="1"/>
              <a:t>1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757130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b="0" i="0" u="none" strike="noStrike" kern="1200" cap="none" spc="0" normalizeH="0" noProof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Добавьте краткое обобщающее предложение, посвященное заголовку или высказыванию выше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ru-RU" noProof="1"/>
              <a:t>Изображение без полей</a:t>
            </a:r>
          </a:p>
        </p:txBody>
      </p:sp>
      <p:sp>
        <p:nvSpPr>
          <p:cNvPr id="7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Заголовок</a:t>
            </a:r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3748719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1421928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1"/>
              <a:t>ИЗМЕНИТЬ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5"/>
            <a:ext cx="12191998" cy="68516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" name="Надпись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434662" y="93791"/>
            <a:ext cx="3322677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b="0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050" b="1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7" name="Надпись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tx1"/>
                </a:solidFill>
              </a:rPr>
              <a:t>Neal Creative </a:t>
            </a:r>
            <a:r>
              <a:rPr lang="ru-RU" sz="9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tx1"/>
                </a:solidFill>
              </a:rPr>
              <a:t> </a:t>
            </a:r>
            <a:endParaRPr lang="ru-RU" sz="1000" b="1" noProof="1">
              <a:solidFill>
                <a:schemeClr val="tx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4118082"/>
            <a:ext cx="1800444" cy="1927264"/>
            <a:chOff x="5976075" y="3634505"/>
            <a:chExt cx="1800444" cy="1927264"/>
          </a:xfrm>
        </p:grpSpPr>
        <p:pic>
          <p:nvPicPr>
            <p:cNvPr id="9" name="Рисунок 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282988"/>
              <a:ext cx="860601" cy="1278781"/>
            </a:xfrm>
            <a:prstGeom prst="rect">
              <a:avLst/>
            </a:prstGeom>
          </p:spPr>
        </p:pic>
        <p:sp>
          <p:nvSpPr>
            <p:cNvPr id="10" name="Надпись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800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СОВЕТ 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Используйте встроенную ц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ветовую палитру с зеленым и желтым цветом для выносок и выделений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8" name="Надпись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000" b="1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12" name="Надпись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3401624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100" b="1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59093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1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3" name="Надпись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1000" b="1" noProof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РАЗДЕЛОВ С КОЛЬЦЕВОЙ ОСНОВ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48777" y="2183824"/>
            <a:ext cx="5208335" cy="2431435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9" name="точки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мный вариант цитаты (ВЫРАВНИВАНИЕ СЛЕВА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мный вариант цитаты (ПО ЦЕНТРУ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мный вариант цитаты (ВЫРАВНИВАНИЕ СЛЕВ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ветлый вариант цитаты (ПО ЦЕНТР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дпись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1500" noProof="1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ru-RU" sz="2800" noProof="1">
              <a:solidFill>
                <a:schemeClr val="accent4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мная выноска с небольшим текстом (без маркер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5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Овал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Прямоугольник 45"/>
          <p:cNvSpPr/>
          <p:nvPr/>
        </p:nvSpPr>
        <p:spPr>
          <a:xfrm flipH="1">
            <a:off x="7891720" y="4423708"/>
            <a:ext cx="3072370" cy="851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Оптимизация</a:t>
            </a:r>
          </a:p>
        </p:txBody>
      </p:sp>
      <p:sp>
        <p:nvSpPr>
          <p:cNvPr id="9" name="Заголовок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ru-RU" sz="8800" spc="-300" noProof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9465444" cy="1311128"/>
          </a:xfrm>
        </p:spPr>
        <p:txBody>
          <a:bodyPr rtlCol="0"/>
          <a:lstStyle/>
          <a:p>
            <a:pPr rtl="0"/>
            <a:r>
              <a:rPr lang="ru-RU" noProof="1" smtClean="0"/>
              <a:t>Лекция 4</a:t>
            </a:r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>
          <a:xfrm>
            <a:off x="1396266" y="3683726"/>
            <a:ext cx="9461500" cy="878398"/>
          </a:xfrm>
        </p:spPr>
        <p:txBody>
          <a:bodyPr rtlCol="0"/>
          <a:lstStyle/>
          <a:p>
            <a:pPr rtl="0"/>
            <a:r>
              <a:rPr lang="ru-RU" noProof="1" smtClean="0"/>
              <a:t>Введение в базы данных </a:t>
            </a:r>
            <a:endParaRPr lang="ru-RU" noProof="1"/>
          </a:p>
        </p:txBody>
      </p:sp>
      <p:sp>
        <p:nvSpPr>
          <p:cNvPr id="19" name="Полилиния: Фигура 18"/>
          <p:cNvSpPr/>
          <p:nvPr/>
        </p:nvSpPr>
        <p:spPr>
          <a:xfrm>
            <a:off x="7066474" y="460561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C000"/>
              </a:solidFill>
              <a:effectLst/>
              <a:uLnTx/>
              <a:uFillTx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73460" y="379936"/>
            <a:ext cx="2463599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Упрощение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2987040" y="287603"/>
            <a:ext cx="8746129" cy="1089529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Всегда нужно стремиться писать простые запросы, максимально упрощая и разгружая тем самым оптимизатор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3460" y="1649243"/>
            <a:ext cx="114597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Например, высокоуровневые языки программирования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x=1+1-1-1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преобразуют сразу в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x=0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а оптимизатор БД чаще всего будет выполнять отдельно операции сложения и вычитания. По причине таких особенностей, функция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SUM(x+y)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работает быстрее, чем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SUM(x)+SUM(y)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а функция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SUM(x-y)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медленнее, чем 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SUM(x)</a:t>
            </a:r>
            <a:r>
              <a:rPr lang="ru-RU" sz="2000" noProof="1" smtClean="0">
                <a:solidFill>
                  <a:srgbClr val="B50B3C"/>
                </a:solidFill>
                <a:latin typeface="Segoe UI Light"/>
              </a:rPr>
              <a:t>-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SUM(y)</a:t>
            </a:r>
            <a:endParaRPr lang="ru-RU" sz="2000" noProof="1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372100" y="3789557"/>
            <a:ext cx="63610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Также стоит помнить, что для экономии ресурсов в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GROUP BY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 использовать как можно меньше колонок для группировки, а для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ORDER BY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стараться выбирать числовые столбцы, так как символы сортируюся дольше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074" name="Picture 2" descr="https://flyclipart.com/thumb2/image-496616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8" b="97237" l="5833" r="955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7" t="2882" r="11768" b="2781"/>
          <a:stretch/>
        </p:blipFill>
        <p:spPr bwMode="auto">
          <a:xfrm>
            <a:off x="751458" y="2972682"/>
            <a:ext cx="3569082" cy="385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5048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73460" y="379936"/>
            <a:ext cx="2463599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Понятность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2987040" y="287603"/>
            <a:ext cx="8746129" cy="1089529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Помимо улучшения качества запроса с целью оптимизации, не стоит забывать и о поддержании читабельности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7" name="Объект 46"/>
          <p:cNvSpPr txBox="1">
            <a:spLocks/>
          </p:cNvSpPr>
          <p:nvPr/>
        </p:nvSpPr>
        <p:spPr>
          <a:xfrm>
            <a:off x="622756" y="2451780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1602672" y="1955072"/>
            <a:ext cx="6760278" cy="1728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Рекомендуется создавать самодокументированные запросы, то есть запросы, содержащие комментарии. Однострочный комментарий начинается с двух минусов </a:t>
            </a:r>
            <a:r>
              <a:rPr lang="ru-RU" sz="2000" b="0" noProof="1">
                <a:solidFill>
                  <a:srgbClr val="B50B3C"/>
                </a:solidFill>
                <a:latin typeface="Segoe UI Light"/>
              </a:rPr>
              <a:t>(--)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а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многострочный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обрамляется следующим образом:  </a:t>
            </a:r>
            <a:r>
              <a:rPr lang="ru-RU" sz="2000" b="0" noProof="1" smtClean="0">
                <a:solidFill>
                  <a:srgbClr val="B50B3C"/>
                </a:solidFill>
                <a:latin typeface="Segoe UI Light"/>
              </a:rPr>
              <a:t>/* текст </a:t>
            </a:r>
            <a:r>
              <a:rPr lang="ru-RU" sz="2000" b="0" noProof="1">
                <a:solidFill>
                  <a:srgbClr val="B50B3C"/>
                </a:solidFill>
                <a:latin typeface="Segoe UI Light"/>
              </a:rPr>
              <a:t>*/</a:t>
            </a:r>
          </a:p>
        </p:txBody>
      </p:sp>
      <p:sp>
        <p:nvSpPr>
          <p:cNvPr id="9" name="Прямоугольник 8"/>
          <p:cNvSpPr/>
          <p:nvPr/>
        </p:nvSpPr>
        <p:spPr>
          <a:xfrm rot="5400000">
            <a:off x="610185" y="2795919"/>
            <a:ext cx="1728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0" name="Объект 46"/>
          <p:cNvSpPr txBox="1">
            <a:spLocks/>
          </p:cNvSpPr>
          <p:nvPr/>
        </p:nvSpPr>
        <p:spPr>
          <a:xfrm>
            <a:off x="622756" y="4613721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1602671" y="4261013"/>
            <a:ext cx="6760279" cy="1440001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Рекомендуется следовать правилам хорошего тона оформления запроса, например использовать пробелы, отступы и переходы на новую строку для удобочитаемости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операторов</a:t>
            </a:r>
            <a:endParaRPr lang="ru-RU" sz="2000" b="0" noProof="1">
              <a:solidFill>
                <a:srgbClr val="000000"/>
              </a:solidFill>
              <a:latin typeface="Segoe UI Light"/>
            </a:endParaRPr>
          </a:p>
          <a:p>
            <a:pPr algn="just"/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 rot="5400000">
            <a:off x="754185" y="4957861"/>
            <a:ext cx="144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grpSp>
        <p:nvGrpSpPr>
          <p:cNvPr id="3" name="Группа 2"/>
          <p:cNvGrpSpPr/>
          <p:nvPr/>
        </p:nvGrpSpPr>
        <p:grpSpPr>
          <a:xfrm>
            <a:off x="8965532" y="1495753"/>
            <a:ext cx="3062035" cy="4900624"/>
            <a:chOff x="8965532" y="1495753"/>
            <a:chExt cx="3062035" cy="4900624"/>
          </a:xfrm>
        </p:grpSpPr>
        <p:pic>
          <p:nvPicPr>
            <p:cNvPr id="4098" name="Picture 2" descr="https://www.friv5online.com/files/images/a0/a0faa56dafcaf210824a9d7ec97de431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67" b="97631" l="32417" r="99056">
                          <a14:foregroundMark x1="52167" y1="85046" x2="52167" y2="85046"/>
                          <a14:foregroundMark x1="79556" y1="88841" x2="79556" y2="88841"/>
                          <a14:foregroundMark x1="91611" y1="60245" x2="91611" y2="60245"/>
                          <a14:foregroundMark x1="71111" y1="59361" x2="71111" y2="59361"/>
                          <a14:foregroundMark x1="43417" y1="18408" x2="43417" y2="18408"/>
                          <a14:foregroundMark x1="40556" y1="15468" x2="40556" y2="15468"/>
                          <a14:foregroundMark x1="65639" y1="33333" x2="65639" y2="33333"/>
                          <a14:foregroundMark x1="58306" y1="30765" x2="58306" y2="30765"/>
                          <a14:foregroundMark x1="61306" y1="27711" x2="61306" y2="27711"/>
                          <a14:foregroundMark x1="86849" y1="89706" x2="86849" y2="89706"/>
                          <a14:foregroundMark x1="78516" y1="60428" x2="78516" y2="60428"/>
                          <a14:foregroundMark x1="39714" y1="21925" x2="39714" y2="21925"/>
                          <a14:foregroundMark x1="39583" y1="10963" x2="39583" y2="10963"/>
                          <a14:foregroundMark x1="38281" y1="18182" x2="38281" y2="18182"/>
                          <a14:foregroundMark x1="51172" y1="25668" x2="51172" y2="25668"/>
                          <a14:foregroundMark x1="47656" y1="32888" x2="47656" y2="32888"/>
                          <a14:foregroundMark x1="47526" y1="32888" x2="47526" y2="32888"/>
                          <a14:foregroundMark x1="47005" y1="32888" x2="47005" y2="32888"/>
                          <a14:foregroundMark x1="54167" y1="33690" x2="54167" y2="33690"/>
                          <a14:foregroundMark x1="44922" y1="33155" x2="44922" y2="33155"/>
                          <a14:foregroundMark x1="46354" y1="25267" x2="46354" y2="25267"/>
                          <a14:foregroundMark x1="47005" y1="25401" x2="47005" y2="25401"/>
                          <a14:foregroundMark x1="47656" y1="25401" x2="47656" y2="25401"/>
                          <a14:foregroundMark x1="48177" y1="25535" x2="48177" y2="25535"/>
                          <a14:foregroundMark x1="48568" y1="25535" x2="48568" y2="25535"/>
                          <a14:foregroundMark x1="49089" y1="25535" x2="49089" y2="25535"/>
                          <a14:foregroundMark x1="49479" y1="25535" x2="49479" y2="25535"/>
                          <a14:foregroundMark x1="49740" y1="25535" x2="49740" y2="25535"/>
                          <a14:foregroundMark x1="51693" y1="25802" x2="51693" y2="25802"/>
                          <a14:foregroundMark x1="52214" y1="25802" x2="52214" y2="25802"/>
                          <a14:foregroundMark x1="52734" y1="25802" x2="52734" y2="25802"/>
                          <a14:foregroundMark x1="53255" y1="23262" x2="53255" y2="23262"/>
                          <a14:foregroundMark x1="52604" y1="22995" x2="52604" y2="22995"/>
                          <a14:foregroundMark x1="51823" y1="22460" x2="51823" y2="22460"/>
                          <a14:foregroundMark x1="51042" y1="22193" x2="51042" y2="221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95" t="5123" b="4914"/>
            <a:stretch/>
          </p:blipFill>
          <p:spPr bwMode="auto">
            <a:xfrm>
              <a:off x="8965532" y="2296931"/>
              <a:ext cx="3062035" cy="4099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Овальная выноска 14"/>
            <p:cNvSpPr/>
            <p:nvPr/>
          </p:nvSpPr>
          <p:spPr>
            <a:xfrm>
              <a:off x="8972549" y="1495753"/>
              <a:ext cx="1524001" cy="956027"/>
            </a:xfrm>
            <a:prstGeom prst="wedgeEllipseCallout">
              <a:avLst>
                <a:gd name="adj1" fmla="val 14932"/>
                <a:gd name="adj2" fmla="val 77751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b="1" i="1" dirty="0">
                <a:latin typeface="Georgia" panose="02040502050405020303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34461" y="1650600"/>
              <a:ext cx="1400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i="1" dirty="0" smtClean="0">
                  <a:latin typeface="Georgia" panose="02040502050405020303" pitchFamily="18" charset="0"/>
                </a:rPr>
                <a:t>Проще </a:t>
              </a:r>
            </a:p>
            <a:p>
              <a:pPr algn="ctr"/>
              <a:r>
                <a:rPr lang="ru-RU" b="1" i="1" dirty="0" smtClean="0">
                  <a:latin typeface="Georgia" panose="02040502050405020303" pitchFamily="18" charset="0"/>
                </a:rPr>
                <a:t>простого</a:t>
              </a:r>
              <a:endParaRPr lang="ru-RU" b="1" i="1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781544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5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 animBg="1"/>
          <p:bldP spid="10" grpId="0"/>
          <p:bldP spid="11" grpId="0"/>
          <p:bldP spid="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 animBg="1"/>
          <p:bldP spid="10" grpId="0"/>
          <p:bldP spid="11" grpId="0"/>
          <p:bldP spid="12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4250404" y="306554"/>
            <a:ext cx="3765583" cy="1200329"/>
          </a:xfrm>
        </p:spPr>
        <p:txBody>
          <a:bodyPr rtlCol="0"/>
          <a:lstStyle/>
          <a:p>
            <a:pPr rtl="0"/>
            <a:r>
              <a:rPr lang="ru-RU" noProof="1" smtClean="0"/>
              <a:t>КОНЕЦ</a:t>
            </a:r>
            <a:endParaRPr lang="ru-RU" noProof="1"/>
          </a:p>
        </p:txBody>
      </p:sp>
      <p:pic>
        <p:nvPicPr>
          <p:cNvPr id="5122" name="Picture 2" descr="https://all-t-shirts.ru/goods_images/ru134339II000ce5e51ec9e170f99d330b8e0b0e75d1b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6" b="89924" l="10667" r="90000">
                        <a14:backgroundMark x1="52533" y1="30534" x2="52533" y2="30534"/>
                        <a14:backgroundMark x1="49600" y1="32824" x2="49600" y2="32824"/>
                        <a14:backgroundMark x1="51067" y1="32672" x2="51067" y2="32672"/>
                        <a14:backgroundMark x1="48933" y1="33130" x2="48933" y2="33130"/>
                        <a14:backgroundMark x1="48400" y1="33435" x2="48400" y2="33435"/>
                        <a14:backgroundMark x1="56800" y1="21832" x2="56800" y2="21832"/>
                        <a14:backgroundMark x1="18667" y1="16641" x2="18667" y2="16641"/>
                        <a14:backgroundMark x1="19200" y1="15420" x2="19200" y2="15420"/>
                        <a14:backgroundMark x1="78400" y1="11908" x2="78400" y2="11908"/>
                        <a14:backgroundMark x1="78800" y1="13282" x2="78800" y2="13282"/>
                        <a14:backgroundMark x1="39333" y1="69618" x2="39333" y2="69618"/>
                        <a14:backgroundMark x1="39867" y1="69771" x2="39867" y2="69771"/>
                        <a14:backgroundMark x1="40400" y1="70076" x2="40400" y2="70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79" y="1819275"/>
            <a:ext cx="6751117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356379" y="306554"/>
            <a:ext cx="1553630" cy="1200329"/>
          </a:xfrm>
        </p:spPr>
        <p:txBody>
          <a:bodyPr rtlCol="0"/>
          <a:lstStyle/>
          <a:p>
            <a:pPr rtl="0"/>
            <a:r>
              <a:rPr lang="ru-RU" noProof="1" smtClean="0"/>
              <a:t>ДЗ</a:t>
            </a:r>
            <a:endParaRPr lang="ru-RU" noProof="1"/>
          </a:p>
        </p:txBody>
      </p:sp>
      <p:sp>
        <p:nvSpPr>
          <p:cNvPr id="7" name="Текст 14"/>
          <p:cNvSpPr txBox="1">
            <a:spLocks/>
          </p:cNvSpPr>
          <p:nvPr/>
        </p:nvSpPr>
        <p:spPr>
          <a:xfrm>
            <a:off x="984499" y="2802992"/>
            <a:ext cx="1029738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Руководство по стилю </a:t>
            </a:r>
            <a:r>
              <a:rPr lang="en-US" sz="2800" b="1" dirty="0" smtClean="0">
                <a:solidFill>
                  <a:srgbClr val="FFC000"/>
                </a:solidFill>
              </a:rPr>
              <a:t>SQL</a:t>
            </a:r>
            <a:r>
              <a:rPr lang="ru-RU" sz="2800" b="1" dirty="0" smtClean="0">
                <a:solidFill>
                  <a:srgbClr val="FFC000"/>
                </a:solidFill>
              </a:rPr>
              <a:t>: </a:t>
            </a:r>
            <a:r>
              <a:rPr lang="en-US" sz="2800" b="1" dirty="0" smtClean="0"/>
              <a:t>https</a:t>
            </a:r>
            <a:r>
              <a:rPr lang="en-US" sz="2800" b="1" dirty="0"/>
              <a:t>://www.sqlstyle.guide/ru/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212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006429"/>
          </a:xfrm>
        </p:spPr>
        <p:txBody>
          <a:bodyPr rtlCol="0"/>
          <a:lstStyle/>
          <a:p>
            <a:pPr algn="just" rtl="0"/>
            <a:r>
              <a:rPr lang="ru-RU" noProof="1" smtClean="0"/>
              <a:t>Когда пользователь запускает запрос на </a:t>
            </a:r>
            <a:r>
              <a:rPr lang="ru-RU" noProof="1" smtClean="0"/>
              <a:t>выполнение</a:t>
            </a:r>
            <a:r>
              <a:rPr lang="en-US" noProof="1"/>
              <a:t>,</a:t>
            </a:r>
            <a:r>
              <a:rPr lang="ru-RU" noProof="1" smtClean="0"/>
              <a:t> </a:t>
            </a:r>
            <a:r>
              <a:rPr lang="ru-RU" noProof="1" smtClean="0"/>
              <a:t>начинается последовательное прохождение этапов обработки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4171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Обработка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запроса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6" name="Объект 46"/>
          <p:cNvSpPr txBox="1">
            <a:spLocks/>
          </p:cNvSpPr>
          <p:nvPr/>
        </p:nvSpPr>
        <p:spPr>
          <a:xfrm>
            <a:off x="489406" y="3026953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7" name="Объект 3"/>
          <p:cNvSpPr txBox="1">
            <a:spLocks/>
          </p:cNvSpPr>
          <p:nvPr/>
        </p:nvSpPr>
        <p:spPr>
          <a:xfrm>
            <a:off x="1469322" y="2913734"/>
            <a:ext cx="6760278" cy="972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Синтаксический и семантический анализ – выполняется проверка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-операторов на синтаксическую и семантическую корректность</a:t>
            </a:r>
          </a:p>
        </p:txBody>
      </p:sp>
      <p:sp>
        <p:nvSpPr>
          <p:cNvPr id="18" name="Прямоугольник 17"/>
          <p:cNvSpPr/>
          <p:nvPr/>
        </p:nvSpPr>
        <p:spPr>
          <a:xfrm rot="5400000">
            <a:off x="854835" y="3376581"/>
            <a:ext cx="972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9" name="Текст 14"/>
          <p:cNvSpPr txBox="1">
            <a:spLocks/>
          </p:cNvSpPr>
          <p:nvPr/>
        </p:nvSpPr>
        <p:spPr>
          <a:xfrm>
            <a:off x="489406" y="2109023"/>
            <a:ext cx="6997072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Этапы обработки: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20" name="Объект 46"/>
          <p:cNvSpPr txBox="1">
            <a:spLocks/>
          </p:cNvSpPr>
          <p:nvPr/>
        </p:nvSpPr>
        <p:spPr>
          <a:xfrm>
            <a:off x="489406" y="417398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1469321" y="4055275"/>
            <a:ext cx="6760279" cy="972002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Оптимизация </a:t>
            </a:r>
            <a:r>
              <a:rPr lang="en-US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запрос поступает в оптимизатор СУБД, который просматривает все возможные планы выполнения с целью экономии ресурсов</a:t>
            </a:r>
            <a:endParaRPr lang="ru-RU" sz="2200" noProof="1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 rot="5400000">
            <a:off x="854835" y="4518124"/>
            <a:ext cx="972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3" name="Объект 46"/>
          <p:cNvSpPr txBox="1">
            <a:spLocks/>
          </p:cNvSpPr>
          <p:nvPr/>
        </p:nvSpPr>
        <p:spPr>
          <a:xfrm>
            <a:off x="489406" y="5288129"/>
            <a:ext cx="335906" cy="79250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4" name="Объект 3"/>
          <p:cNvSpPr txBox="1">
            <a:spLocks/>
          </p:cNvSpPr>
          <p:nvPr/>
        </p:nvSpPr>
        <p:spPr>
          <a:xfrm>
            <a:off x="1469321" y="5201530"/>
            <a:ext cx="6760279" cy="972001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Выполнение </a:t>
            </a:r>
            <a:r>
              <a:rPr lang="en-US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осуществляется выполнение запроса по оптимальному плану, который был выбран на предыдущем этапе</a:t>
            </a:r>
            <a:endParaRPr lang="ru-RU" sz="2000" noProof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 rot="5400000">
            <a:off x="854835" y="5664378"/>
            <a:ext cx="972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1032" name="Picture 8" descr="https://damion.club/uploads/posts/2022-02/1643907571_1-damion-club-p-krolik-baks-bani-zhivotnie-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9789" y1="43789" x2="79789" y2="43789"/>
                        <a14:foregroundMark x1="78842" y1="36526" x2="78842" y2="36526"/>
                        <a14:foregroundMark x1="88737" y1="41895" x2="88737" y2="41895"/>
                        <a14:foregroundMark x1="91263" y1="38526" x2="91263" y2="38526"/>
                        <a14:foregroundMark x1="89368" y1="38947" x2="89368" y2="38947"/>
                        <a14:foregroundMark x1="91789" y1="36211" x2="91789" y2="36211"/>
                        <a14:foregroundMark x1="84842" y1="36632" x2="84842" y2="36632"/>
                        <a14:foregroundMark x1="82632" y1="45368" x2="82632" y2="45368"/>
                        <a14:foregroundMark x1="87789" y1="50316" x2="87789" y2="50316"/>
                        <a14:foregroundMark x1="87053" y1="46632" x2="87053" y2="46632"/>
                        <a14:foregroundMark x1="78947" y1="32000" x2="78947" y2="32000"/>
                        <a14:foregroundMark x1="61263" y1="26632" x2="61263" y2="26632"/>
                        <a14:foregroundMark x1="65053" y1="20737" x2="65053" y2="20737"/>
                        <a14:foregroundMark x1="55895" y1="19789" x2="55895" y2="19789"/>
                        <a14:foregroundMark x1="82316" y1="41263" x2="82316" y2="41263"/>
                        <a14:foregroundMark x1="76421" y1="42211" x2="76421" y2="42211"/>
                        <a14:foregroundMark x1="76421" y1="47474" x2="76421" y2="47474"/>
                        <a14:foregroundMark x1="76105" y1="43789" x2="76105" y2="43789"/>
                        <a14:foregroundMark x1="74211" y1="42211" x2="74211" y2="42211"/>
                        <a14:foregroundMark x1="52632" y1="70421" x2="52632" y2="70421"/>
                        <a14:foregroundMark x1="63053" y1="64421" x2="63053" y2="64421"/>
                        <a14:foregroundMark x1="73053" y1="57579" x2="73053" y2="57579"/>
                        <a14:foregroundMark x1="79263" y1="67684" x2="79263" y2="67684"/>
                        <a14:foregroundMark x1="69474" y1="59053" x2="69474" y2="59053"/>
                        <a14:foregroundMark x1="80632" y1="63368" x2="80632" y2="63368"/>
                        <a14:foregroundMark x1="81579" y1="65789" x2="81579" y2="65789"/>
                        <a14:foregroundMark x1="81474" y1="69684" x2="81474" y2="69684"/>
                        <a14:foregroundMark x1="83684" y1="62526" x2="83684" y2="62526"/>
                        <a14:foregroundMark x1="83368" y1="61053" x2="83368" y2="61053"/>
                        <a14:foregroundMark x1="88526" y1="65789" x2="88526" y2="65789"/>
                        <a14:foregroundMark x1="55263" y1="68000" x2="55263" y2="68000"/>
                        <a14:foregroundMark x1="43368" y1="71053" x2="43368" y2="71053"/>
                        <a14:foregroundMark x1="52211" y1="67789" x2="52211" y2="67789"/>
                        <a14:foregroundMark x1="47053" y1="73158" x2="47053" y2="73158"/>
                        <a14:foregroundMark x1="42000" y1="74105" x2="42000" y2="74105"/>
                        <a14:foregroundMark x1="46737" y1="70000" x2="46737" y2="70000"/>
                        <a14:foregroundMark x1="60632" y1="23053" x2="60632" y2="23053"/>
                        <a14:foregroundMark x1="25263" y1="60632" x2="25263" y2="60632"/>
                        <a14:foregroundMark x1="21789" y1="60526" x2="21789" y2="60526"/>
                        <a14:foregroundMark x1="22842" y1="58421" x2="22842" y2="58421"/>
                        <a14:foregroundMark x1="27579" y1="62211" x2="27579" y2="62211"/>
                        <a14:foregroundMark x1="14211" y1="55895" x2="14211" y2="55895"/>
                        <a14:foregroundMark x1="25263" y1="71579" x2="25263" y2="71579"/>
                        <a14:foregroundMark x1="16737" y1="93158" x2="16737" y2="93158"/>
                        <a14:foregroundMark x1="15579" y1="90421" x2="15579" y2="90421"/>
                        <a14:foregroundMark x1="14316" y1="86526" x2="14316" y2="86526"/>
                        <a14:foregroundMark x1="8947" y1="88737" x2="8947" y2="88737"/>
                        <a14:foregroundMark x1="20105" y1="91368" x2="20105" y2="91368"/>
                        <a14:foregroundMark x1="57474" y1="94421" x2="57474" y2="94421"/>
                        <a14:foregroundMark x1="61053" y1="89368" x2="61053" y2="89368"/>
                        <a14:foregroundMark x1="64105" y1="88737" x2="64105" y2="88737"/>
                        <a14:foregroundMark x1="66316" y1="91684" x2="66316" y2="91684"/>
                        <a14:foregroundMark x1="58105" y1="24947" x2="58105" y2="24947"/>
                        <a14:foregroundMark x1="93158" y1="34211" x2="93158" y2="34211"/>
                        <a14:foregroundMark x1="60316" y1="93579" x2="60316" y2="93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40"/>
          <a:stretch/>
        </p:blipFill>
        <p:spPr bwMode="auto">
          <a:xfrm flipH="1">
            <a:off x="8519576" y="3090118"/>
            <a:ext cx="3767882" cy="37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16" grpId="0"/>
      <p:bldP spid="17" grpId="0"/>
      <p:bldP spid="18" grpId="0" animBg="1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311128"/>
          </a:xfrm>
        </p:spPr>
        <p:txBody>
          <a:bodyPr rtlCol="0"/>
          <a:lstStyle/>
          <a:p>
            <a:pPr algn="just" rtl="0"/>
            <a:r>
              <a:rPr lang="ru-RU" noProof="1" smtClean="0"/>
              <a:t>Из трёх этапов обработки запроса этап оптимизации является самым важным, поскольку именно от него зависит, насколько быстро будут извлекаться необходимые данные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4171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Оптимизация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запроса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11474" y="1919895"/>
            <a:ext cx="11436389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90000"/>
              </a:lnSpc>
              <a:spcBef>
                <a:spcPts val="1000"/>
              </a:spcBef>
            </a:pPr>
            <a:r>
              <a:rPr lang="ru-RU" sz="2200" b="1" noProof="1" smtClean="0">
                <a:solidFill>
                  <a:srgbClr val="FFC000"/>
                </a:solidFill>
              </a:rPr>
              <a:t>Однако оптимизаторы не являюся совершенными и, кроме того, они только выбирают оптимальный план выполнения полученного запроса, не изменяя при этом его структуру</a:t>
            </a:r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1"/>
          </p:nvPr>
        </p:nvSpPr>
        <p:spPr>
          <a:xfrm>
            <a:off x="4552950" y="3457984"/>
            <a:ext cx="7194913" cy="1693813"/>
          </a:xfrm>
        </p:spPr>
        <p:txBody>
          <a:bodyPr rtlCol="0"/>
          <a:lstStyle/>
          <a:p>
            <a:pPr algn="just" rtl="0"/>
            <a:r>
              <a:rPr lang="ru-RU" noProof="1" smtClean="0"/>
              <a:t>Поэтому необходимо задумываться о возникновении возможных проблем с производительностью и стараться следовать базовым рекомендациям по написанию оптимизированных запросов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2" b="79167" l="2035" r="37984">
                        <a14:foregroundMark x1="30136" y1="59375" x2="30136" y2="59375"/>
                        <a14:foregroundMark x1="31056" y1="64120" x2="31056" y2="64120"/>
                        <a14:foregroundMark x1="31444" y1="64120" x2="31444" y2="64120"/>
                        <a14:foregroundMark x1="30669" y1="64120" x2="30669" y2="64120"/>
                        <a14:foregroundMark x1="32655" y1="57523" x2="32655" y2="57523"/>
                        <a14:foregroundMark x1="21996" y1="16319" x2="21996" y2="16319"/>
                        <a14:foregroundMark x1="21754" y1="15394" x2="21754" y2="15394"/>
                        <a14:foregroundMark x1="21609" y1="15278" x2="21609" y2="15278"/>
                        <a14:foregroundMark x1="21221" y1="14931" x2="21221" y2="14931"/>
                        <a14:foregroundMark x1="20882" y1="14815" x2="20882" y2="14815"/>
                        <a14:foregroundMark x1="20688" y1="15046" x2="20688" y2="15046"/>
                        <a14:foregroundMark x1="22093" y1="17361" x2="22093" y2="17361"/>
                        <a14:foregroundMark x1="24322" y1="7986" x2="24322" y2="7986"/>
                        <a14:backgroundMark x1="19186" y1="56366" x2="19186" y2="56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87" b="19900"/>
          <a:stretch/>
        </p:blipFill>
        <p:spPr>
          <a:xfrm>
            <a:off x="0" y="3033195"/>
            <a:ext cx="4552950" cy="38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1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3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73460" y="305771"/>
            <a:ext cx="2463599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Конкретизация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181351" y="305771"/>
            <a:ext cx="8477250" cy="866801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Следует конкретизировать запросы, извлекая только необходимые данные</a:t>
            </a:r>
            <a:r>
              <a:rPr lang="en-US" noProof="1" smtClean="0">
                <a:solidFill>
                  <a:srgbClr val="FFC000"/>
                </a:solidFill>
              </a:rPr>
              <a:t>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2215" y="1538433"/>
            <a:ext cx="11336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Умозаключение «чем больше данных, тем лучше» ухудшает производительность запроса и увеличивет риск запутаться в полученных данных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22215" y="3922322"/>
            <a:ext cx="61858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 возможности </a:t>
            </a:r>
            <a:r>
              <a:rPr lang="ru-RU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следует стараться избегать использования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DISTINCT</a:t>
            </a:r>
            <a:r>
              <a:rPr lang="en-US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ru-RU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так как эта инструкция является дорогостоящей по причине необходимости сортировать весь вывод запроса для проверки на наличие дубликатов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22215" y="2561646"/>
            <a:ext cx="58118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Поэтому необходимо избегать использовани</a:t>
            </a:r>
            <a:r>
              <a:rPr lang="ru-RU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я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SELECT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*</a:t>
            </a:r>
            <a:r>
              <a:rPr lang="ru-RU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извлекая только те столбцы, которые действительно нужны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7096125" y="2588821"/>
            <a:ext cx="4952745" cy="4193395"/>
            <a:chOff x="7096125" y="2588821"/>
            <a:chExt cx="4952745" cy="4193395"/>
          </a:xfrm>
        </p:grpSpPr>
        <p:pic>
          <p:nvPicPr>
            <p:cNvPr id="3074" name="Picture 2" descr="https://img-fotki.yandex.ru/get/9498/16969765.1af/0_8751e_2e6ff690_orig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125" y="3145996"/>
              <a:ext cx="4952745" cy="3636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Овальная выноска 12"/>
            <p:cNvSpPr/>
            <p:nvPr/>
          </p:nvSpPr>
          <p:spPr>
            <a:xfrm>
              <a:off x="7419976" y="2588821"/>
              <a:ext cx="2158272" cy="1104901"/>
            </a:xfrm>
            <a:prstGeom prst="wedgeEllipseCallout">
              <a:avLst>
                <a:gd name="adj1" fmla="val 22041"/>
                <a:gd name="adj2" fmla="val 7399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b="1" i="1" dirty="0">
                <a:latin typeface="Georgia" panose="02040502050405020303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75434" y="2956605"/>
              <a:ext cx="2047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i="1" dirty="0" smtClean="0">
                  <a:latin typeface="Georgia" panose="02040502050405020303" pitchFamily="18" charset="0"/>
                </a:rPr>
                <a:t>Элементарно!</a:t>
              </a:r>
              <a:endParaRPr lang="ru-RU" b="1" i="1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73460" y="305771"/>
            <a:ext cx="2463599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Where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181351" y="305771"/>
            <a:ext cx="8477250" cy="757130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Необходимо избегать использования функций в предложении </a:t>
            </a:r>
            <a:r>
              <a:rPr lang="en-US" noProof="1">
                <a:solidFill>
                  <a:srgbClr val="FFC000"/>
                </a:solidFill>
              </a:rPr>
              <a:t>WHERE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2215" y="1538433"/>
            <a:ext cx="11336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Применение функций в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WHERE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может приводить к серьёзным проблемам с производительностью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306715" y="3917328"/>
            <a:ext cx="83518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этом крайне важно максимально ограничивать ваши данные набором условий в предложении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WHERE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так как это сэкономит ресурсы в процессе извлечения информации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06715" y="2480245"/>
            <a:ext cx="353858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Например, вместо этого:</a:t>
            </a:r>
          </a:p>
          <a:p>
            <a:pPr lvl="0" algn="just"/>
            <a:r>
              <a:rPr lang="en-US" sz="2000" noProof="1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id</a:t>
            </a:r>
            <a:r>
              <a:rPr lang="ru-RU" sz="2000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Trip</a:t>
            </a:r>
            <a:endParaRPr lang="en-US" sz="2000" noProof="1">
              <a:solidFill>
                <a:srgbClr val="000000"/>
              </a:solidFill>
              <a:latin typeface="Segoe UI Light"/>
            </a:endParaRPr>
          </a:p>
          <a:p>
            <a:pPr lvl="0" algn="just"/>
            <a:r>
              <a:rPr lang="en-US" sz="2000" noProof="1">
                <a:solidFill>
                  <a:srgbClr val="B50B3C"/>
                </a:solidFill>
                <a:latin typeface="Segoe UI Light"/>
              </a:rPr>
              <a:t>w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here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YEAR(time_out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)&gt;=1900 </a:t>
            </a:r>
            <a:endParaRPr lang="ru-RU" sz="2000" noProof="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419976" y="2506058"/>
            <a:ext cx="423862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Делай это:</a:t>
            </a:r>
            <a:endParaRPr lang="ru-RU" sz="2000" noProof="1">
              <a:gradFill>
                <a:gsLst>
                  <a:gs pos="0">
                    <a:srgbClr val="0074AF"/>
                  </a:gs>
                  <a:gs pos="100000">
                    <a:srgbClr val="0074AF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 algn="just"/>
            <a:r>
              <a:rPr lang="en-US" sz="2000" noProof="1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id</a:t>
            </a:r>
            <a:r>
              <a:rPr lang="ru-RU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Trip</a:t>
            </a:r>
          </a:p>
          <a:p>
            <a:pPr lvl="0" algn="just"/>
            <a:r>
              <a:rPr lang="en-US" sz="2000" noProof="1">
                <a:solidFill>
                  <a:srgbClr val="B50B3C"/>
                </a:solidFill>
                <a:latin typeface="Segoe UI Light"/>
              </a:rPr>
              <a:t>where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time_out&gt;=‘1900-01-01’ </a:t>
            </a:r>
            <a:endParaRPr lang="ru-RU" sz="2000" noProof="1">
              <a:solidFill>
                <a:srgbClr val="000000"/>
              </a:solidFill>
              <a:latin typeface="Segoe UI Light"/>
            </a:endParaRPr>
          </a:p>
        </p:txBody>
      </p:sp>
      <p:pic>
        <p:nvPicPr>
          <p:cNvPr id="4100" name="Picture 4" descr="https://www.fonstola.ru/pic/201306/640x960/fonstola.ru_9838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0000" y1="41667" x2="80000" y2="41667"/>
                        <a14:foregroundMark x1="90000" y1="45208" x2="90000" y2="45208"/>
                        <a14:foregroundMark x1="92031" y1="45417" x2="92031" y2="45417"/>
                        <a14:foregroundMark x1="93906" y1="45833" x2="93906" y2="45833"/>
                        <a14:foregroundMark x1="95625" y1="46250" x2="95625" y2="46250"/>
                        <a14:foregroundMark x1="51250" y1="59688" x2="51250" y2="59688"/>
                        <a14:foregroundMark x1="46406" y1="57813" x2="46406" y2="57813"/>
                        <a14:foregroundMark x1="47344" y1="56458" x2="47344" y2="56458"/>
                        <a14:foregroundMark x1="45156" y1="55833" x2="45156" y2="55833"/>
                        <a14:backgroundMark x1="54844" y1="58854" x2="54844" y2="58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2114550"/>
            <a:ext cx="31623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3306715" y="5149228"/>
            <a:ext cx="83518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Можно добавить операторы 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LIMIT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или 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TOP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 запросы, чтобы задать максимальное число строк для результирующего набора. Это также позволит сэкономить ресурсы в процессе выдачи информации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340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  <p:bldP spid="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73460" y="305771"/>
            <a:ext cx="2463599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Where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4181475" y="513908"/>
            <a:ext cx="6629400" cy="424732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Оптимизация </a:t>
            </a:r>
            <a:r>
              <a:rPr lang="en-US" noProof="1" smtClean="0">
                <a:solidFill>
                  <a:srgbClr val="FFC000"/>
                </a:solidFill>
              </a:rPr>
              <a:t>AND </a:t>
            </a:r>
            <a:r>
              <a:rPr lang="ru-RU" noProof="1" smtClean="0">
                <a:solidFill>
                  <a:srgbClr val="FFC000"/>
                </a:solidFill>
              </a:rPr>
              <a:t>в предложении </a:t>
            </a:r>
            <a:r>
              <a:rPr lang="en-US" noProof="1" smtClean="0">
                <a:solidFill>
                  <a:srgbClr val="FFC000"/>
                </a:solidFill>
              </a:rPr>
              <a:t>WHERE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3460" y="1715918"/>
            <a:ext cx="10402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оптимизации оператора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AND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следует задумываться об эффективности условий: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Объект 46"/>
          <p:cNvSpPr txBox="1">
            <a:spLocks/>
          </p:cNvSpPr>
          <p:nvPr/>
        </p:nvSpPr>
        <p:spPr>
          <a:xfrm>
            <a:off x="489406" y="2893306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1469322" y="2570834"/>
            <a:ext cx="6760278" cy="1368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Расположение условий должно быть в порядке возрастания вероятности истинности каждого из них. В таком случае, если условие не выполнится, то остальные проверяться не будут</a:t>
            </a:r>
          </a:p>
        </p:txBody>
      </p:sp>
      <p:sp>
        <p:nvSpPr>
          <p:cNvPr id="13" name="Прямоугольник 12"/>
          <p:cNvSpPr/>
          <p:nvPr/>
        </p:nvSpPr>
        <p:spPr>
          <a:xfrm rot="5400000">
            <a:off x="656835" y="3231681"/>
            <a:ext cx="1368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Объект 46"/>
          <p:cNvSpPr txBox="1">
            <a:spLocks/>
          </p:cNvSpPr>
          <p:nvPr/>
        </p:nvSpPr>
        <p:spPr>
          <a:xfrm>
            <a:off x="489406" y="4682422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7" name="Объект 3"/>
          <p:cNvSpPr txBox="1">
            <a:spLocks/>
          </p:cNvSpPr>
          <p:nvPr/>
        </p:nvSpPr>
        <p:spPr>
          <a:xfrm>
            <a:off x="1469321" y="4527714"/>
            <a:ext cx="6760279" cy="1044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Не использовать </a:t>
            </a:r>
            <a:r>
              <a:rPr lang="en-US" sz="2000" b="0" noProof="1">
                <a:solidFill>
                  <a:srgbClr val="B50B3C"/>
                </a:solidFill>
                <a:latin typeface="Segoe UI Light"/>
              </a:rPr>
              <a:t>AND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там, где без него можно обойтись. Например, </a:t>
            </a:r>
            <a:r>
              <a:rPr lang="en-US" sz="2000" b="0" noProof="1">
                <a:solidFill>
                  <a:srgbClr val="B50B3C"/>
                </a:solidFill>
                <a:latin typeface="Segoe UI Light"/>
              </a:rPr>
              <a:t>where </a:t>
            </a:r>
            <a:r>
              <a:rPr lang="en-US" sz="2000" b="0" noProof="1" smtClean="0">
                <a:solidFill>
                  <a:srgbClr val="000000"/>
                </a:solidFill>
                <a:latin typeface="Segoe UI Light"/>
              </a:rPr>
              <a:t>year&gt;=1900 </a:t>
            </a:r>
            <a:r>
              <a:rPr lang="en-US" sz="2000" b="0" noProof="1">
                <a:solidFill>
                  <a:srgbClr val="B50B3C"/>
                </a:solidFill>
                <a:latin typeface="Segoe UI Light"/>
              </a:rPr>
              <a:t>and</a:t>
            </a:r>
            <a:r>
              <a:rPr lang="en-US" sz="2000" b="0" noProof="1" smtClean="0">
                <a:solidFill>
                  <a:srgbClr val="000000"/>
                </a:solidFill>
                <a:latin typeface="Segoe UI Light"/>
              </a:rPr>
              <a:t> year&lt;=2000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можно заменить на </a:t>
            </a:r>
            <a:r>
              <a:rPr lang="en-US" sz="2000" b="0" noProof="1">
                <a:solidFill>
                  <a:srgbClr val="B50B3C"/>
                </a:solidFill>
                <a:latin typeface="Segoe UI Light"/>
              </a:rPr>
              <a:t>where </a:t>
            </a:r>
            <a:r>
              <a:rPr lang="en-US" sz="2000" b="0" noProof="1" smtClean="0">
                <a:solidFill>
                  <a:srgbClr val="000000"/>
                </a:solidFill>
                <a:latin typeface="Segoe UI Light"/>
              </a:rPr>
              <a:t>year</a:t>
            </a:r>
            <a:r>
              <a:rPr lang="ru-RU" sz="2000" b="0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b="0" noProof="1">
                <a:solidFill>
                  <a:srgbClr val="B50B3C"/>
                </a:solidFill>
                <a:latin typeface="Segoe UI Light"/>
              </a:rPr>
              <a:t>BETWEEN</a:t>
            </a:r>
            <a:r>
              <a:rPr lang="en-US" sz="2000" b="0" noProof="1" smtClean="0">
                <a:solidFill>
                  <a:srgbClr val="000000"/>
                </a:solidFill>
                <a:latin typeface="Segoe UI Light"/>
              </a:rPr>
              <a:t> 1900 </a:t>
            </a:r>
            <a:r>
              <a:rPr lang="en-US" sz="2000" b="0" noProof="1">
                <a:solidFill>
                  <a:srgbClr val="000000"/>
                </a:solidFill>
                <a:latin typeface="Segoe UI Light"/>
              </a:rPr>
              <a:t>and </a:t>
            </a:r>
            <a:r>
              <a:rPr lang="en-US" sz="2000" b="0" noProof="1" smtClean="0">
                <a:solidFill>
                  <a:srgbClr val="000000"/>
                </a:solidFill>
                <a:latin typeface="Segoe UI Light"/>
              </a:rPr>
              <a:t>2000 </a:t>
            </a:r>
            <a:endParaRPr lang="ru-RU" sz="2000" b="0" noProof="1">
              <a:solidFill>
                <a:srgbClr val="000000"/>
              </a:solidFill>
              <a:latin typeface="Segoe UI Light"/>
            </a:endParaRPr>
          </a:p>
          <a:p>
            <a:pPr algn="just"/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 rot="5400000">
            <a:off x="818835" y="5026561"/>
            <a:ext cx="1044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132" name="Picture 12" descr="https://i.pinimg.com/originals/76/a8/3b/76a83b848e4c3118cc7740d1ecbd69c3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28" b="92934" l="6000" r="94167">
                        <a14:backgroundMark x1="16500" y1="52254" x2="16500" y2="52254"/>
                        <a14:backgroundMark x1="29367" y1="52759" x2="29367" y2="52759"/>
                        <a14:backgroundMark x1="37233" y1="66151" x2="37233" y2="66151"/>
                        <a14:backgroundMark x1="37300" y1="66050" x2="37300" y2="66050"/>
                        <a14:backgroundMark x1="31633" y1="52389" x2="31633" y2="52389"/>
                        <a14:backgroundMark x1="31867" y1="52322" x2="31867" y2="52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51" r="3895" b="13647"/>
          <a:stretch/>
        </p:blipFill>
        <p:spPr bwMode="auto">
          <a:xfrm>
            <a:off x="8334933" y="3087593"/>
            <a:ext cx="3857067" cy="37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706543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5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0" grpId="0"/>
          <p:bldP spid="12" grpId="0"/>
          <p:bldP spid="13" grpId="0" animBg="1"/>
          <p:bldP spid="15" grpId="0"/>
          <p:bldP spid="17" grpId="0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5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0" grpId="0"/>
          <p:bldP spid="12" grpId="0"/>
          <p:bldP spid="13" grpId="0" animBg="1"/>
          <p:bldP spid="15" grpId="0"/>
          <p:bldP spid="17" grpId="0"/>
          <p:bldP spid="18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73460" y="305771"/>
            <a:ext cx="2463599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Where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4181475" y="513908"/>
            <a:ext cx="6629400" cy="424732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Оптимизация </a:t>
            </a:r>
            <a:r>
              <a:rPr lang="en-US" noProof="1" smtClean="0">
                <a:solidFill>
                  <a:srgbClr val="FFC000"/>
                </a:solidFill>
              </a:rPr>
              <a:t>OR </a:t>
            </a:r>
            <a:r>
              <a:rPr lang="ru-RU" noProof="1" smtClean="0">
                <a:solidFill>
                  <a:srgbClr val="FFC000"/>
                </a:solidFill>
              </a:rPr>
              <a:t>в предложении </a:t>
            </a:r>
            <a:r>
              <a:rPr lang="en-US" noProof="1" smtClean="0">
                <a:solidFill>
                  <a:srgbClr val="FFC000"/>
                </a:solidFill>
              </a:rPr>
              <a:t>WHERE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3460" y="1715918"/>
            <a:ext cx="10402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оптимизации оператора 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OR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следует задумываться об эффективности условий: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Объект 46"/>
          <p:cNvSpPr txBox="1">
            <a:spLocks/>
          </p:cNvSpPr>
          <p:nvPr/>
        </p:nvSpPr>
        <p:spPr>
          <a:xfrm>
            <a:off x="3992975" y="2931406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4972891" y="2608934"/>
            <a:ext cx="6760278" cy="1368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Расположение условий должно быть в порядке убывания вероятности истинности каждого из них. В таком случае, если условие выполнится, то остальные проверяться не будут</a:t>
            </a:r>
          </a:p>
        </p:txBody>
      </p:sp>
      <p:sp>
        <p:nvSpPr>
          <p:cNvPr id="13" name="Прямоугольник 12"/>
          <p:cNvSpPr/>
          <p:nvPr/>
        </p:nvSpPr>
        <p:spPr>
          <a:xfrm rot="5400000">
            <a:off x="4160404" y="3269781"/>
            <a:ext cx="1368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Объект 46"/>
          <p:cNvSpPr txBox="1">
            <a:spLocks/>
          </p:cNvSpPr>
          <p:nvPr/>
        </p:nvSpPr>
        <p:spPr>
          <a:xfrm>
            <a:off x="3992975" y="4882522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7" name="Объект 3"/>
          <p:cNvSpPr txBox="1">
            <a:spLocks/>
          </p:cNvSpPr>
          <p:nvPr/>
        </p:nvSpPr>
        <p:spPr>
          <a:xfrm>
            <a:off x="4972890" y="4565814"/>
            <a:ext cx="6760279" cy="1368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Не использовать </a:t>
            </a:r>
            <a:r>
              <a:rPr lang="en-US" sz="2000" b="0" noProof="1">
                <a:solidFill>
                  <a:srgbClr val="B50B3C"/>
                </a:solidFill>
                <a:latin typeface="Segoe UI Light"/>
              </a:rPr>
              <a:t>OR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там, где можно использовать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так как последний выполняется гораздо быстрее.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Например, </a:t>
            </a:r>
            <a:r>
              <a:rPr lang="en-US" sz="2000" b="0" noProof="1">
                <a:solidFill>
                  <a:srgbClr val="B50B3C"/>
                </a:solidFill>
                <a:latin typeface="Segoe UI Light"/>
              </a:rPr>
              <a:t>where </a:t>
            </a:r>
            <a:r>
              <a:rPr lang="en-US" sz="2000" b="0" noProof="1" smtClean="0">
                <a:solidFill>
                  <a:srgbClr val="000000"/>
                </a:solidFill>
                <a:latin typeface="Segoe UI Light"/>
              </a:rPr>
              <a:t>year=1900 </a:t>
            </a:r>
            <a:r>
              <a:rPr lang="en-US" sz="2000" b="0" noProof="1" smtClean="0">
                <a:solidFill>
                  <a:srgbClr val="B50B3C"/>
                </a:solidFill>
                <a:latin typeface="Segoe UI Light"/>
              </a:rPr>
              <a:t>or</a:t>
            </a:r>
            <a:r>
              <a:rPr lang="en-US" sz="2000" b="0" noProof="1" smtClean="0">
                <a:solidFill>
                  <a:srgbClr val="000000"/>
                </a:solidFill>
                <a:latin typeface="Segoe UI Light"/>
              </a:rPr>
              <a:t> year=2000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можно заменить на </a:t>
            </a:r>
            <a:r>
              <a:rPr lang="en-US" sz="2000" b="0" noProof="1">
                <a:solidFill>
                  <a:srgbClr val="B50B3C"/>
                </a:solidFill>
                <a:latin typeface="Segoe UI Light"/>
              </a:rPr>
              <a:t>where </a:t>
            </a:r>
            <a:r>
              <a:rPr lang="en-US" sz="2000" b="0" noProof="1" smtClean="0">
                <a:solidFill>
                  <a:srgbClr val="000000"/>
                </a:solidFill>
                <a:latin typeface="Segoe UI Light"/>
              </a:rPr>
              <a:t>year</a:t>
            </a:r>
            <a:r>
              <a:rPr lang="ru-RU" sz="2000" b="0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b="0" noProof="1" smtClean="0">
                <a:solidFill>
                  <a:srgbClr val="B50B3C"/>
                </a:solidFill>
                <a:latin typeface="Segoe UI Light"/>
              </a:rPr>
              <a:t>IN</a:t>
            </a:r>
            <a:r>
              <a:rPr lang="en-US" sz="2000" b="0" noProof="1" smtClean="0">
                <a:solidFill>
                  <a:srgbClr val="000000"/>
                </a:solidFill>
                <a:latin typeface="Segoe UI Light"/>
              </a:rPr>
              <a:t> (1900, 2000) </a:t>
            </a:r>
            <a:endParaRPr lang="ru-RU" sz="2000" b="0" noProof="1">
              <a:solidFill>
                <a:srgbClr val="000000"/>
              </a:solidFill>
              <a:latin typeface="Segoe UI Light"/>
            </a:endParaRPr>
          </a:p>
          <a:p>
            <a:pPr algn="just"/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 rot="5400000">
            <a:off x="4160404" y="5226661"/>
            <a:ext cx="1368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6158" name="Picture 14" descr="https://naklejki-na-avto.ru/images/product/l/39076681a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418" y1="57943" x2="7418" y2="57943"/>
                        <a14:foregroundMark x1="11126" y1="53125" x2="11126" y2="53125"/>
                        <a14:foregroundMark x1="41346" y1="81641" x2="41346" y2="81641"/>
                        <a14:foregroundMark x1="62775" y1="68880" x2="62775" y2="68880"/>
                        <a14:foregroundMark x1="67857" y1="52734" x2="67995" y2="52344"/>
                        <a14:foregroundMark x1="75687" y1="43099" x2="75962" y2="42578"/>
                        <a14:foregroundMark x1="80632" y1="35807" x2="80632" y2="35807"/>
                        <a14:foregroundMark x1="85027" y1="32552" x2="85027" y2="32552"/>
                        <a14:foregroundMark x1="90110" y1="30208" x2="90385" y2="29818"/>
                        <a14:foregroundMark x1="92170" y1="26953" x2="92170" y2="26953"/>
                        <a14:foregroundMark x1="69368" y1="18490" x2="69368" y2="18490"/>
                        <a14:foregroundMark x1="69505" y1="15104" x2="68681" y2="14323"/>
                        <a14:foregroundMark x1="63462" y1="10807" x2="63462" y2="10807"/>
                        <a14:foregroundMark x1="61676" y1="12240" x2="61676" y2="12240"/>
                        <a14:foregroundMark x1="63462" y1="15755" x2="63462" y2="15755"/>
                        <a14:foregroundMark x1="70604" y1="13542" x2="70604" y2="13542"/>
                        <a14:foregroundMark x1="81456" y1="15234" x2="81456" y2="15234"/>
                        <a14:foregroundMark x1="79121" y1="11719" x2="79121" y2="11719"/>
                        <a14:foregroundMark x1="89560" y1="93750" x2="89560" y2="93750"/>
                        <a14:foregroundMark x1="81181" y1="93099" x2="81181" y2="93099"/>
                        <a14:foregroundMark x1="72940" y1="92839" x2="72940" y2="92839"/>
                        <a14:foregroundMark x1="72390" y1="84766" x2="72390" y2="84766"/>
                        <a14:foregroundMark x1="75000" y1="81250" x2="75000" y2="81250"/>
                        <a14:foregroundMark x1="74863" y1="79818" x2="71016" y2="77214"/>
                        <a14:foregroundMark x1="69231" y1="76302" x2="69231" y2="76302"/>
                        <a14:foregroundMark x1="68544" y1="75521" x2="67995" y2="75000"/>
                        <a14:foregroundMark x1="67308" y1="73958" x2="66896" y2="73828"/>
                        <a14:foregroundMark x1="45055" y1="79688" x2="45055" y2="79688"/>
                        <a14:foregroundMark x1="44918" y1="79688" x2="44093" y2="79688"/>
                        <a14:foregroundMark x1="41758" y1="80339" x2="41209" y2="80599"/>
                        <a14:foregroundMark x1="41071" y1="80859" x2="40659" y2="81641"/>
                        <a14:foregroundMark x1="39698" y1="82682" x2="39698" y2="82682"/>
                        <a14:foregroundMark x1="39698" y1="83464" x2="39698" y2="83464"/>
                        <a14:foregroundMark x1="28159" y1="93229" x2="28159" y2="93229"/>
                        <a14:foregroundMark x1="30907" y1="92839" x2="32280" y2="92839"/>
                        <a14:foregroundMark x1="35302" y1="92448" x2="35302" y2="92448"/>
                        <a14:foregroundMark x1="37500" y1="91536" x2="38049" y2="91536"/>
                        <a14:foregroundMark x1="42445" y1="91016" x2="42445" y2="91016"/>
                        <a14:foregroundMark x1="44918" y1="90234" x2="44918" y2="90234"/>
                        <a14:foregroundMark x1="68132" y1="92188" x2="68132" y2="92188"/>
                        <a14:foregroundMark x1="84478" y1="94531" x2="84478" y2="94531"/>
                        <a14:foregroundMark x1="85027" y1="94531" x2="86126" y2="94531"/>
                        <a14:foregroundMark x1="88874" y1="94922" x2="88874" y2="94922"/>
                        <a14:foregroundMark x1="70742" y1="70182" x2="70742" y2="70182"/>
                        <a14:foregroundMark x1="73214" y1="69010" x2="73214" y2="69010"/>
                        <a14:foregroundMark x1="74725" y1="67448" x2="74725" y2="67448"/>
                        <a14:foregroundMark x1="76786" y1="66016" x2="76786" y2="66016"/>
                        <a14:foregroundMark x1="77610" y1="64323" x2="77610" y2="64323"/>
                        <a14:foregroundMark x1="78846" y1="62500" x2="78846" y2="62500"/>
                        <a14:foregroundMark x1="2335" y1="70964" x2="2335" y2="70964"/>
                        <a14:foregroundMark x1="2335" y1="68750" x2="2335" y2="68750"/>
                        <a14:foregroundMark x1="2747" y1="67318" x2="2747" y2="66797"/>
                        <a14:foregroundMark x1="2885" y1="64974" x2="2885" y2="64974"/>
                        <a14:foregroundMark x1="3297" y1="62891" x2="3297" y2="62891"/>
                        <a14:foregroundMark x1="3846" y1="61458" x2="3846" y2="61458"/>
                        <a14:foregroundMark x1="7692" y1="61458" x2="7692" y2="61458"/>
                        <a14:foregroundMark x1="6593" y1="62760" x2="6868" y2="63411"/>
                        <a14:foregroundMark x1="7280" y1="64844" x2="7280" y2="64844"/>
                        <a14:foregroundMark x1="8516" y1="67057" x2="8516" y2="67057"/>
                        <a14:foregroundMark x1="10714" y1="57552" x2="10714" y2="57552"/>
                        <a14:foregroundMark x1="12088" y1="55208" x2="12088" y2="55208"/>
                        <a14:foregroundMark x1="13462" y1="54818" x2="13462" y2="54818"/>
                        <a14:foregroundMark x1="14698" y1="55599" x2="14698" y2="55599"/>
                        <a14:foregroundMark x1="15247" y1="57813" x2="15247" y2="57813"/>
                        <a14:foregroundMark x1="16896" y1="60547" x2="16896" y2="60938"/>
                        <a14:foregroundMark x1="17308" y1="62630" x2="17720" y2="62891"/>
                        <a14:foregroundMark x1="13324" y1="48958" x2="13324" y2="48958"/>
                        <a14:foregroundMark x1="14560" y1="48177" x2="14560" y2="48177"/>
                        <a14:foregroundMark x1="16071" y1="47526" x2="16071" y2="47526"/>
                        <a14:foregroundMark x1="17857" y1="46484" x2="17857" y2="46484"/>
                        <a14:foregroundMark x1="19918" y1="45703" x2="19918" y2="45703"/>
                        <a14:foregroundMark x1="21291" y1="44531" x2="21291" y2="44531"/>
                        <a14:foregroundMark x1="23901" y1="42969" x2="23901" y2="42969"/>
                        <a14:foregroundMark x1="25824" y1="41536" x2="25824" y2="41536"/>
                        <a14:foregroundMark x1="49038" y1="21875" x2="49038" y2="21875"/>
                        <a14:foregroundMark x1="45192" y1="19922" x2="45192" y2="19922"/>
                        <a14:foregroundMark x1="47115" y1="17839" x2="47115" y2="17839"/>
                        <a14:foregroundMark x1="44643" y1="18229" x2="44643" y2="18229"/>
                        <a14:foregroundMark x1="43956" y1="18229" x2="43956" y2="18229"/>
                        <a14:foregroundMark x1="47665" y1="20703" x2="47665" y2="20703"/>
                        <a14:foregroundMark x1="48352" y1="22135" x2="48352" y2="22135"/>
                        <a14:foregroundMark x1="46703" y1="22786" x2="46703" y2="22786"/>
                        <a14:foregroundMark x1="49451" y1="18359" x2="49451" y2="18359"/>
                        <a14:foregroundMark x1="51923" y1="16927" x2="51923" y2="16927"/>
                        <a14:foregroundMark x1="49313" y1="13281" x2="49313" y2="13281"/>
                        <a14:foregroundMark x1="51648" y1="11849" x2="51648" y2="11849"/>
                        <a14:foregroundMark x1="51099" y1="16536" x2="51099" y2="16536"/>
                        <a14:foregroundMark x1="50549" y1="15495" x2="50549" y2="15495"/>
                        <a14:foregroundMark x1="48352" y1="15234" x2="48352" y2="15234"/>
                        <a14:foregroundMark x1="48077" y1="10807" x2="48077" y2="10807"/>
                        <a14:foregroundMark x1="51099" y1="9766" x2="51099" y2="9766"/>
                        <a14:foregroundMark x1="55769" y1="11979" x2="55769" y2="11979"/>
                        <a14:foregroundMark x1="58242" y1="16667" x2="58242" y2="16667"/>
                        <a14:foregroundMark x1="63187" y1="14844" x2="63187" y2="14844"/>
                        <a14:foregroundMark x1="57830" y1="14063" x2="57830" y2="14063"/>
                        <a14:foregroundMark x1="60989" y1="19141" x2="60989" y2="19141"/>
                        <a14:foregroundMark x1="63324" y1="23568" x2="63324" y2="23568"/>
                        <a14:foregroundMark x1="69231" y1="23307" x2="69231" y2="23307"/>
                        <a14:foregroundMark x1="62637" y1="23307" x2="62637" y2="23307"/>
                        <a14:foregroundMark x1="57967" y1="20182" x2="57967" y2="20182"/>
                        <a14:foregroundMark x1="54670" y1="16016" x2="54670" y2="16016"/>
                        <a14:foregroundMark x1="55495" y1="19531" x2="55495" y2="19531"/>
                        <a14:foregroundMark x1="57830" y1="22786" x2="57830" y2="22786"/>
                        <a14:foregroundMark x1="60577" y1="24089" x2="60577" y2="24089"/>
                        <a14:foregroundMark x1="60165" y1="21745" x2="60165" y2="21745"/>
                        <a14:foregroundMark x1="63324" y1="20703" x2="63324" y2="20703"/>
                        <a14:foregroundMark x1="65797" y1="19010" x2="65797" y2="19010"/>
                        <a14:foregroundMark x1="65522" y1="16536" x2="65522" y2="16536"/>
                        <a14:foregroundMark x1="66209" y1="14453" x2="66209" y2="14193"/>
                        <a14:foregroundMark x1="66484" y1="12240" x2="66484" y2="12240"/>
                        <a14:foregroundMark x1="68407" y1="11589" x2="68681" y2="11458"/>
                        <a14:foregroundMark x1="69780" y1="11719" x2="69780" y2="11719"/>
                        <a14:foregroundMark x1="72665" y1="15234" x2="72665" y2="15234"/>
                        <a14:foregroundMark x1="73352" y1="18229" x2="73352" y2="18880"/>
                        <a14:foregroundMark x1="53571" y1="18359" x2="53571" y2="18359"/>
                        <a14:foregroundMark x1="56868" y1="22005" x2="56868" y2="22005"/>
                        <a14:foregroundMark x1="54945" y1="20964" x2="54945" y2="20964"/>
                        <a14:foregroundMark x1="57005" y1="21354" x2="57005" y2="21354"/>
                        <a14:foregroundMark x1="58929" y1="21745" x2="58929" y2="21745"/>
                        <a14:foregroundMark x1="59066" y1="23177" x2="59066" y2="23177"/>
                        <a14:foregroundMark x1="60027" y1="24870" x2="60027" y2="24870"/>
                        <a14:foregroundMark x1="53984" y1="13672" x2="53984" y2="13672"/>
                        <a14:foregroundMark x1="53022" y1="14453" x2="53022" y2="14453"/>
                        <a14:foregroundMark x1="47253" y1="16797" x2="47253" y2="16797"/>
                        <a14:foregroundMark x1="48077" y1="17057" x2="48077" y2="17057"/>
                        <a14:foregroundMark x1="71978" y1="9375" x2="71978" y2="9375"/>
                        <a14:foregroundMark x1="73626" y1="7031" x2="73626" y2="7031"/>
                        <a14:foregroundMark x1="77198" y1="4818" x2="77198" y2="4818"/>
                        <a14:foregroundMark x1="81593" y1="4688" x2="82143" y2="4818"/>
                        <a14:foregroundMark x1="85165" y1="4818" x2="85165" y2="4818"/>
                        <a14:foregroundMark x1="47527" y1="12630" x2="47527" y2="12630"/>
                        <a14:foregroundMark x1="77885" y1="31641" x2="77885" y2="31641"/>
                        <a14:foregroundMark x1="24038" y1="91016" x2="24038" y2="91016"/>
                        <a14:foregroundMark x1="31319" y1="21615" x2="31319" y2="21615"/>
                        <a14:foregroundMark x1="34341" y1="19661" x2="34341" y2="19661"/>
                        <a14:foregroundMark x1="30907" y1="22656" x2="30907" y2="22656"/>
                        <a14:foregroundMark x1="34615" y1="19271" x2="34615" y2="19271"/>
                        <a14:foregroundMark x1="34753" y1="19141" x2="34753" y2="19141"/>
                        <a14:foregroundMark x1="33791" y1="19531" x2="33791" y2="19531"/>
                        <a14:foregroundMark x1="76648" y1="35938" x2="76648" y2="35938"/>
                        <a14:foregroundMark x1="30632" y1="24349" x2="30632" y2="24349"/>
                        <a14:foregroundMark x1="24451" y1="93750" x2="24451" y2="93750"/>
                        <a14:foregroundMark x1="91346" y1="96615" x2="91346" y2="96615"/>
                        <a14:foregroundMark x1="57280" y1="8073" x2="57280" y2="8073"/>
                        <a14:foregroundMark x1="62088" y1="57422" x2="62088" y2="57422"/>
                        <a14:foregroundMark x1="80551" y1="41272" x2="80551" y2="41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460" y="2499205"/>
            <a:ext cx="3533287" cy="37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9726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 animBg="1"/>
      <p:bldP spid="15" grpId="0"/>
      <p:bldP spid="17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73460" y="379936"/>
            <a:ext cx="2463599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HAVING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2987040" y="379936"/>
            <a:ext cx="8746129" cy="757130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Необходимо избегать использование </a:t>
            </a:r>
            <a:r>
              <a:rPr lang="en-US" noProof="1" smtClean="0">
                <a:solidFill>
                  <a:srgbClr val="FFC000"/>
                </a:solidFill>
              </a:rPr>
              <a:t>HAVING</a:t>
            </a:r>
            <a:r>
              <a:rPr lang="ru-RU" noProof="1" smtClean="0">
                <a:solidFill>
                  <a:srgbClr val="FFC000"/>
                </a:solidFill>
              </a:rPr>
              <a:t>, если это действительно не нужно</a:t>
            </a:r>
            <a:r>
              <a:rPr lang="en-US" noProof="1" smtClean="0">
                <a:solidFill>
                  <a:srgbClr val="FFC000"/>
                </a:solidFill>
              </a:rPr>
              <a:t>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3460" y="1715918"/>
            <a:ext cx="11459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Использование 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WHERE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является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более эффективным, чем 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HAVING</a:t>
            </a:r>
            <a:r>
              <a:rPr lang="en-US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ru-RU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так как это уменьшает количество строк для группировки</a:t>
            </a:r>
            <a:r>
              <a:rPr lang="en-US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504980" y="2650334"/>
            <a:ext cx="385512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Например, вместо этого:</a:t>
            </a:r>
          </a:p>
          <a:p>
            <a:pPr lvl="0" algn="just"/>
            <a:r>
              <a:rPr lang="en-US" sz="2000" noProof="1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company, count(*)</a:t>
            </a:r>
            <a:r>
              <a:rPr lang="ru-RU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Trip</a:t>
            </a:r>
          </a:p>
          <a:p>
            <a:pPr lvl="0" algn="just"/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group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by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company </a:t>
            </a:r>
            <a:endParaRPr lang="en-US" sz="2000" noProof="1" smtClean="0">
              <a:solidFill>
                <a:srgbClr val="000000"/>
              </a:solidFill>
              <a:latin typeface="Segoe UI Ligh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having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company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IN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(1,5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)</a:t>
            </a:r>
            <a:endParaRPr lang="en-US" sz="2000" noProof="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858125" y="2650334"/>
            <a:ext cx="3875045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rgbClr val="0074AF"/>
                    </a:gs>
                    <a:gs pos="100000">
                      <a:srgbClr val="0074A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Делай это:</a:t>
            </a:r>
            <a:endParaRPr lang="ru-RU" sz="2000" noProof="1">
              <a:gradFill>
                <a:gsLst>
                  <a:gs pos="0">
                    <a:srgbClr val="0074AF"/>
                  </a:gs>
                  <a:gs pos="100000">
                    <a:srgbClr val="0074AF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 algn="just"/>
            <a:r>
              <a:rPr lang="en-US" sz="2000" noProof="1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company, count(*)</a:t>
            </a:r>
            <a:r>
              <a:rPr lang="ru-RU" sz="2000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Trip</a:t>
            </a:r>
          </a:p>
          <a:p>
            <a:pPr lvl="0" algn="just"/>
            <a:r>
              <a:rPr lang="en-US" sz="2000" noProof="1">
                <a:solidFill>
                  <a:srgbClr val="B50B3C"/>
                </a:solidFill>
                <a:latin typeface="Segoe UI Light"/>
              </a:rPr>
              <a:t>where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company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IN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(1,5)</a:t>
            </a:r>
          </a:p>
          <a:p>
            <a:pPr lvl="0" algn="just"/>
            <a:r>
              <a:rPr lang="en-US" sz="2000" noProof="1">
                <a:solidFill>
                  <a:srgbClr val="B50B3C"/>
                </a:solidFill>
                <a:latin typeface="Segoe UI Light"/>
              </a:rPr>
              <a:t>group by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company </a:t>
            </a:r>
            <a:endParaRPr lang="ru-RU" sz="2000" noProof="1">
              <a:solidFill>
                <a:srgbClr val="000000"/>
              </a:solidFill>
              <a:latin typeface="Segoe UI Light"/>
            </a:endParaRPr>
          </a:p>
        </p:txBody>
      </p:sp>
      <p:pic>
        <p:nvPicPr>
          <p:cNvPr id="1026" name="Picture 2" descr="https://kartinkin.net/pics/uploads/posts/2022-08/1660440722_39-kartinkin-net-p-baks-bani-oboi-krasivo-43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50" b="88583" l="9323" r="84427">
                        <a14:foregroundMark x1="44427" y1="73000" x2="44635" y2="72917"/>
                        <a14:foregroundMark x1="55833" y1="74500" x2="55833" y2="74500"/>
                        <a14:foregroundMark x1="50417" y1="74583" x2="50417" y2="74583"/>
                        <a14:foregroundMark x1="59062" y1="72250" x2="59062" y2="72250"/>
                        <a14:foregroundMark x1="62708" y1="67333" x2="62708" y2="67333"/>
                        <a14:foregroundMark x1="61146" y1="60750" x2="61146" y2="60750"/>
                        <a14:foregroundMark x1="64427" y1="61333" x2="64427" y2="61333"/>
                        <a14:foregroundMark x1="69167" y1="65500" x2="69167" y2="65500"/>
                        <a14:foregroundMark x1="73125" y1="65917" x2="73125" y2="65917"/>
                        <a14:foregroundMark x1="43854" y1="52750" x2="43854" y2="52750"/>
                        <a14:foregroundMark x1="49271" y1="51333" x2="49271" y2="51333"/>
                        <a14:foregroundMark x1="40573" y1="55333" x2="40573" y2="55333"/>
                        <a14:foregroundMark x1="26927" y1="83500" x2="26927" y2="83500"/>
                        <a14:foregroundMark x1="18438" y1="78417" x2="18438" y2="78417"/>
                        <a14:foregroundMark x1="18385" y1="65917" x2="18385" y2="65917"/>
                        <a14:foregroundMark x1="31927" y1="72250" x2="31927" y2="72250"/>
                        <a14:foregroundMark x1="33646" y1="77500" x2="33646" y2="77500"/>
                        <a14:foregroundMark x1="17448" y1="57167" x2="17448" y2="57167"/>
                        <a14:foregroundMark x1="66667" y1="27667" x2="66667" y2="27667"/>
                        <a14:foregroundMark x1="76510" y1="24583" x2="76510" y2="24583"/>
                        <a14:foregroundMark x1="73698" y1="58500" x2="73698" y2="58500"/>
                        <a14:foregroundMark x1="63073" y1="54333" x2="63073" y2="54333"/>
                        <a14:foregroundMark x1="63125" y1="56417" x2="63125" y2="56417"/>
                        <a14:foregroundMark x1="60469" y1="48417" x2="60469" y2="48417"/>
                        <a14:foregroundMark x1="15990" y1="61250" x2="15990" y2="61250"/>
                        <a14:foregroundMark x1="43073" y1="47417" x2="43073" y2="47417"/>
                        <a14:foregroundMark x1="43281" y1="47250" x2="43281" y2="47250"/>
                        <a14:foregroundMark x1="43385" y1="47083" x2="43385" y2="47083"/>
                        <a14:foregroundMark x1="58125" y1="49833" x2="58125" y2="49833"/>
                        <a14:foregroundMark x1="57500" y1="52417" x2="57500" y2="52417"/>
                        <a14:foregroundMark x1="76250" y1="32833" x2="76250" y2="32833"/>
                        <a14:foregroundMark x1="58385" y1="55833" x2="58385" y2="55833"/>
                        <a14:foregroundMark x1="58698" y1="57583" x2="58698" y2="57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75" t="4758" r="15598" b="11510"/>
          <a:stretch/>
        </p:blipFill>
        <p:spPr bwMode="auto">
          <a:xfrm flipH="1">
            <a:off x="0" y="3096073"/>
            <a:ext cx="5300254" cy="37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5372100" y="4433499"/>
            <a:ext cx="63610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Второй запрос использует 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чтобы ограничить количество строк, которые нужно группировать, тогда как первый запрос группирует все строки таблицы, а только потом осуществляет ограничение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9080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006429"/>
          </a:xfrm>
        </p:spPr>
        <p:txBody>
          <a:bodyPr rtlCol="0"/>
          <a:lstStyle/>
          <a:p>
            <a:pPr algn="just" rtl="0"/>
            <a:r>
              <a:rPr lang="ru-RU" noProof="1"/>
              <a:t>В</a:t>
            </a:r>
            <a:r>
              <a:rPr lang="ru-RU" noProof="1" smtClean="0"/>
              <a:t>о время формирования запроса следует обходиться без подзапросов, так как они требуют дополнительных ресурсов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0"/>
            <a:ext cx="2827165" cy="914096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Подзапросы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9" name="Текст 14"/>
          <p:cNvSpPr>
            <a:spLocks noGrp="1"/>
          </p:cNvSpPr>
          <p:nvPr>
            <p:ph type="body" sz="quarter" idx="11"/>
          </p:nvPr>
        </p:nvSpPr>
        <p:spPr>
          <a:xfrm>
            <a:off x="311474" y="3631241"/>
            <a:ext cx="7194913" cy="1920526"/>
          </a:xfrm>
        </p:spPr>
        <p:txBody>
          <a:bodyPr rtlCol="0"/>
          <a:lstStyle/>
          <a:p>
            <a:pPr algn="just" rtl="0"/>
            <a:r>
              <a:rPr lang="ru-RU" noProof="1" smtClean="0"/>
              <a:t>Главным недостатком подзапросов является то, что в этом случае запросы будут оптимизироваться системой отдельно, а в случае использования </a:t>
            </a:r>
            <a:r>
              <a:rPr lang="en-US" noProof="1" smtClean="0"/>
              <a:t>JOIN’</a:t>
            </a:r>
            <a:r>
              <a:rPr lang="ru-RU" noProof="1" smtClean="0"/>
              <a:t>ов система сама выбирает в каком порядке соединить таблицы для повышения эффективности</a:t>
            </a:r>
          </a:p>
        </p:txBody>
      </p:sp>
      <p:pic>
        <p:nvPicPr>
          <p:cNvPr id="2050" name="Picture 2" descr="https://i.pinimg.com/originals/20/bf/78/20bf78a6492dcb680b1f9f9b83ffa55a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2994103"/>
            <a:ext cx="4004038" cy="386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14"/>
          <p:cNvSpPr>
            <a:spLocks noGrp="1"/>
          </p:cNvSpPr>
          <p:nvPr>
            <p:ph type="body" sz="quarter" idx="11"/>
          </p:nvPr>
        </p:nvSpPr>
        <p:spPr>
          <a:xfrm>
            <a:off x="311474" y="2024248"/>
            <a:ext cx="11436389" cy="969855"/>
          </a:xfrm>
        </p:spPr>
        <p:txBody>
          <a:bodyPr rtlCol="0"/>
          <a:lstStyle/>
          <a:p>
            <a:pPr algn="just"/>
            <a:r>
              <a:rPr lang="ru-RU" noProof="1">
                <a:solidFill>
                  <a:srgbClr val="FFC000"/>
                </a:solidFill>
              </a:rPr>
              <a:t>Перед применением подзапросов</a:t>
            </a:r>
            <a:r>
              <a:rPr lang="en-US" noProof="1">
                <a:solidFill>
                  <a:srgbClr val="FFC000"/>
                </a:solidFill>
              </a:rPr>
              <a:t> </a:t>
            </a:r>
            <a:r>
              <a:rPr lang="ru-RU" noProof="1">
                <a:solidFill>
                  <a:srgbClr val="FFC000"/>
                </a:solidFill>
              </a:rPr>
              <a:t>следует рассмотреть возможность избавиться от них с помощью использования </a:t>
            </a:r>
            <a:r>
              <a:rPr lang="en-US" noProof="1">
                <a:solidFill>
                  <a:srgbClr val="FFC000"/>
                </a:solidFill>
              </a:rPr>
              <a:t>JOIN’</a:t>
            </a:r>
            <a:r>
              <a:rPr lang="ru-RU" noProof="1">
                <a:solidFill>
                  <a:srgbClr val="FFC000"/>
                </a:solidFill>
              </a:rPr>
              <a:t>ов, так как такой запрос будет работать быстрее</a:t>
            </a:r>
          </a:p>
        </p:txBody>
      </p:sp>
    </p:spTree>
    <p:extLst>
      <p:ext uri="{BB962C8B-B14F-4D97-AF65-F5344CB8AC3E}">
        <p14:creationId xmlns:p14="http://schemas.microsoft.com/office/powerpoint/2010/main" val="969805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Создание истории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85_TF16401425" id="{4FFF853C-F0E9-4B05-9CA1-10297EE6468B}" vid="{02125B37-770C-4DA6-8E58-EF00A86C7FC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2E6351-E64A-42DD-A554-7DF752222129}">
  <ds:schemaRefs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tf16401425_win32</Template>
  <TotalTime>0</TotalTime>
  <Words>871</Words>
  <Application>Microsoft Office PowerPoint</Application>
  <PresentationFormat>Широкоэкранный</PresentationFormat>
  <Paragraphs>93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Arial</vt:lpstr>
      <vt:lpstr>Arial Black</vt:lpstr>
      <vt:lpstr>Calibri</vt:lpstr>
      <vt:lpstr>Georgia</vt:lpstr>
      <vt:lpstr>Segoe UI</vt:lpstr>
      <vt:lpstr>Segoe UI Black</vt:lpstr>
      <vt:lpstr>Segoe UI Light</vt:lpstr>
      <vt:lpstr>Segoe UI Semibold</vt:lpstr>
      <vt:lpstr>Segoe UI Semilight</vt:lpstr>
      <vt:lpstr>Wingdings</vt:lpstr>
      <vt:lpstr>Создание истории Neal Creative</vt:lpstr>
      <vt:lpstr>Лекция 4</vt:lpstr>
      <vt:lpstr>Обработка запроса</vt:lpstr>
      <vt:lpstr>Оптимизация запроса</vt:lpstr>
      <vt:lpstr>Конкретизация</vt:lpstr>
      <vt:lpstr>Where</vt:lpstr>
      <vt:lpstr>Where</vt:lpstr>
      <vt:lpstr>Where</vt:lpstr>
      <vt:lpstr>HAVING</vt:lpstr>
      <vt:lpstr>Подзапросы</vt:lpstr>
      <vt:lpstr>Упрощение</vt:lpstr>
      <vt:lpstr>Понятность</vt:lpstr>
      <vt:lpstr>Презентация PowerPoint</vt:lpstr>
      <vt:lpstr>Презентация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2022-11-05T07:32:34Z</dcterms:created>
  <dcterms:modified xsi:type="dcterms:W3CDTF">2023-01-13T08:42:39Z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